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9" r:id="rId4"/>
    <p:sldId id="290" r:id="rId5"/>
    <p:sldId id="288" r:id="rId6"/>
    <p:sldId id="260" r:id="rId7"/>
    <p:sldId id="266" r:id="rId8"/>
    <p:sldId id="265" r:id="rId9"/>
    <p:sldId id="274" r:id="rId10"/>
    <p:sldId id="275" r:id="rId11"/>
    <p:sldId id="276" r:id="rId12"/>
    <p:sldId id="289" r:id="rId13"/>
    <p:sldId id="261" r:id="rId14"/>
    <p:sldId id="277" r:id="rId15"/>
    <p:sldId id="278" r:id="rId16"/>
    <p:sldId id="279" r:id="rId17"/>
    <p:sldId id="280" r:id="rId18"/>
    <p:sldId id="287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23" autoAdjust="0"/>
  </p:normalViewPr>
  <p:slideViewPr>
    <p:cSldViewPr>
      <p:cViewPr>
        <p:scale>
          <a:sx n="50" d="100"/>
          <a:sy n="50" d="100"/>
        </p:scale>
        <p:origin x="-2460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13DB-AFE1-4482-9657-2918409DB6A8}" type="datetimeFigureOut">
              <a:rPr lang="es-MX" smtClean="0"/>
              <a:t>27/10/2015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08E85-EB56-4388-8F36-7E4F76D6B4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84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8E85-EB56-4388-8F36-7E4F76D6B49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78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8E85-EB56-4388-8F36-7E4F76D6B491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52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8E85-EB56-4388-8F36-7E4F76D6B491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52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8E85-EB56-4388-8F36-7E4F76D6B491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52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8E85-EB56-4388-8F36-7E4F76D6B491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52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8E85-EB56-4388-8F36-7E4F76D6B491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52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8E85-EB56-4388-8F36-7E4F76D6B491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52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8E85-EB56-4388-8F36-7E4F76D6B491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52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8E85-EB56-4388-8F36-7E4F76D6B491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52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5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27/10/2015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27/10/2015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27/10/2015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27/10/2015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27/10/2015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27/10/2015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latin typeface="Arial" pitchFamily="34" charset="0"/>
                <a:cs typeface="Arial" pitchFamily="34" charset="0"/>
              </a:rPr>
              <a:t>PRESUPUESTOS POR PROGRAMAS Y ACTIVIDADES</a:t>
            </a:r>
            <a:endParaRPr lang="es-MX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1043608" y="3717032"/>
            <a:ext cx="777686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 Licenciatura en Contaduría</a:t>
            </a:r>
          </a:p>
          <a:p>
            <a:pPr algn="l"/>
            <a:endParaRPr lang="es-MX" sz="2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Profesor(a): Mtra. Leticia Villamil Navarrete.</a:t>
            </a:r>
          </a:p>
          <a:p>
            <a:pPr algn="l"/>
            <a:endParaRPr lang="es-MX" sz="2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Periodo: Julio – Diciembre  de 2015</a:t>
            </a:r>
            <a:endParaRPr lang="es-MX" sz="2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Tarea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: Es la operación específica a través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de                       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la cual se obtienen resultados parciales.</a:t>
            </a: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Obra: Es todo trabajo que tenga como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objetivo                    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la creación, construcción, conservación o modificación de los bienes. Como capítulo presupuestario, agrupa las asignaciones destinadas a la creación de la infraestructura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física          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necesaria para el desarrollo mediante la realización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de 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obras públicas que contribuyan a la formación bruta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del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capital fijo del país. Estas obras pueden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      ser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públicas, o privadas por administración o por contrato.</a:t>
            </a:r>
          </a:p>
          <a:p>
            <a:pPr marL="0" indent="0">
              <a:buNone/>
            </a:pPr>
            <a:endParaRPr lang="es-MX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597666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80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Proyecto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: Se refiere al conjunto de obras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que                    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incluyen las acciones del sector público necesarias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para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alcanzar objetivos y metas de un programa o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    su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programa de inversión tendientes a la creación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,         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ampliación y/o conservación de una entidad productiva perteneciente al patrimonio nacional. Este instrumento permite identificar el origen de los recursos que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requiere                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la ejecución de los proyectos de inversión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física              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necesarios para la construcción, ampliación, o remodelación de inmuebles, ya sea por contrato o administración.</a:t>
            </a: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Trabajo: Es el esfuerzo realizado por la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actividad        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humana para realizar una obra o proyecto.</a:t>
            </a:r>
          </a:p>
          <a:p>
            <a:pPr marL="0" indent="0">
              <a:buNone/>
            </a:pPr>
            <a:endParaRPr lang="es-MX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61854"/>
            <a:ext cx="32480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5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 smtClean="0">
                <a:latin typeface="Arial" pitchFamily="34" charset="0"/>
                <a:cs typeface="Arial" pitchFamily="34" charset="0"/>
              </a:rPr>
              <a:t>Catálogo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/>
              <a:t>El catálogo de cuentas permite establecer una clasificación </a:t>
            </a:r>
            <a:r>
              <a:rPr lang="es-MX" sz="2000" dirty="0" smtClean="0"/>
              <a:t>                          flexible</a:t>
            </a:r>
            <a:r>
              <a:rPr lang="es-MX" sz="2000" dirty="0"/>
              <a:t>, ordenada y pormenorizada de las cuentas de </a:t>
            </a:r>
            <a:r>
              <a:rPr lang="es-MX" sz="2000" dirty="0" smtClean="0"/>
              <a:t>                                        mayor </a:t>
            </a:r>
            <a:r>
              <a:rPr lang="es-MX" sz="2000" dirty="0"/>
              <a:t>que se utilizan para el registro de </a:t>
            </a:r>
            <a:r>
              <a:rPr lang="es-MX" sz="2000" dirty="0" smtClean="0"/>
              <a:t>                                                                     las </a:t>
            </a:r>
            <a:r>
              <a:rPr lang="es-MX" sz="2000" dirty="0"/>
              <a:t>operaciones de la administración pública federal. </a:t>
            </a:r>
            <a:endParaRPr lang="es-MX" sz="2000" dirty="0" smtClean="0"/>
          </a:p>
          <a:p>
            <a:pPr marL="0" indent="0" algn="just">
              <a:buNone/>
            </a:pPr>
            <a:r>
              <a:rPr lang="es-MX" sz="2000" dirty="0" smtClean="0"/>
              <a:t>Se </a:t>
            </a:r>
            <a:r>
              <a:rPr lang="es-MX" sz="2000" dirty="0"/>
              <a:t>forman cuatro niveles de clasificación con cinco </a:t>
            </a:r>
            <a:r>
              <a:rPr lang="es-MX" sz="2000" dirty="0" smtClean="0"/>
              <a:t>                                       dígitos</a:t>
            </a:r>
            <a:r>
              <a:rPr lang="es-MX" sz="2000" dirty="0"/>
              <a:t>, en cuya estructura se agrupan conceptos </a:t>
            </a:r>
            <a:r>
              <a:rPr lang="es-MX" sz="2000" dirty="0" smtClean="0"/>
              <a:t>que                                              </a:t>
            </a:r>
            <a:r>
              <a:rPr lang="es-MX" sz="2000" dirty="0"/>
              <a:t>van de lo general a lo particular.</a:t>
            </a:r>
          </a:p>
          <a:p>
            <a:pPr marL="0" indent="0">
              <a:buNone/>
            </a:pPr>
            <a:endParaRPr lang="es-MX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http://ift.tt/1CBMcN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5010150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20316"/>
            <a:ext cx="8229600" cy="4824536"/>
          </a:xfrm>
        </p:spPr>
        <p:txBody>
          <a:bodyPr>
            <a:noAutofit/>
          </a:bodyPr>
          <a:lstStyle/>
          <a:p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contabilidad presupuestal requiere de un instrumento denominado catálogo general para la aplicación y control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de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sus actividades. </a:t>
            </a: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divide en cuatro grupos:</a:t>
            </a: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I. Actividades públicas centrales.</a:t>
            </a: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II. Orientación general de la economía.</a:t>
            </a: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III. Orientación sectorial de la economía.</a:t>
            </a: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IV. Servicios sociales y urbanos.</a:t>
            </a:r>
          </a:p>
          <a:p>
            <a:pPr marL="0" indent="0">
              <a:buNone/>
            </a:pP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70790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2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4968552"/>
          </a:xfrm>
        </p:spPr>
        <p:txBody>
          <a:bodyPr>
            <a:normAutofit/>
          </a:bodyPr>
          <a:lstStyle/>
          <a:p>
            <a:pPr algn="l"/>
            <a:r>
              <a:rPr lang="es-MX" sz="2000" dirty="0" smtClean="0">
                <a:latin typeface="Arial" pitchFamily="34" charset="0"/>
                <a:cs typeface="Arial" pitchFamily="34" charset="0"/>
              </a:rPr>
              <a:t>Los   grupos   se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dividen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sucesivamente en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funciones,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subfunciones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programas    y     por    último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en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subprogramas,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lo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cual     es considerado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en categorías programáticas.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latin typeface="Arial" pitchFamily="34" charset="0"/>
                <a:cs typeface="Arial" pitchFamily="34" charset="0"/>
              </a:rPr>
              <a:t>Ejemplo: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>Grupo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II Orientación general de la economía</a:t>
            </a:r>
            <a:br>
              <a:rPr lang="es-MX" sz="2000" dirty="0"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latin typeface="Arial" pitchFamily="34" charset="0"/>
                <a:cs typeface="Arial" pitchFamily="34" charset="0"/>
              </a:rPr>
              <a:t>  Función 04 Planeación económica y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social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Subfunción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01 Administración.</a:t>
            </a:r>
            <a:br>
              <a:rPr lang="es-MX" sz="2000" dirty="0"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latin typeface="Arial" pitchFamily="34" charset="0"/>
                <a:cs typeface="Arial" pitchFamily="34" charset="0"/>
              </a:rPr>
              <a:t>      Programa C2 Administración interna.</a:t>
            </a:r>
            <a:br>
              <a:rPr lang="es-MX" sz="2000" dirty="0"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latin typeface="Arial" pitchFamily="34" charset="0"/>
                <a:cs typeface="Arial" pitchFamily="34" charset="0"/>
              </a:rPr>
              <a:t>        Subprograma 01 Definición, conducción y coordinación de las políticas agropecuarias, forestal, agraria.</a:t>
            </a:r>
            <a:br>
              <a:rPr lang="es-MX" sz="2000" dirty="0"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latin typeface="Arial" pitchFamily="34" charset="0"/>
                <a:cs typeface="Arial" pitchFamily="34" charset="0"/>
              </a:rPr>
              <a:t>          02 Operación en entidades normativas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67240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2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ES" b="1" dirty="0" smtClean="0">
                <a:latin typeface="Arial" pitchFamily="34" charset="0"/>
                <a:cs typeface="Arial" pitchFamily="34" charset="0"/>
              </a:rPr>
              <a:t>Estructura por Subsistemas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600" dirty="0"/>
              <a:t>El sistema de contabilidad gubernamental comprende cinco subsistemas:</a:t>
            </a:r>
          </a:p>
          <a:p>
            <a:pPr algn="just"/>
            <a:r>
              <a:rPr lang="es-MX" sz="2600" dirty="0"/>
              <a:t>Subsistema de recaudación</a:t>
            </a:r>
          </a:p>
          <a:p>
            <a:pPr algn="just"/>
            <a:r>
              <a:rPr lang="es-MX" sz="2600" dirty="0"/>
              <a:t>Subsistema de deuda pública</a:t>
            </a:r>
          </a:p>
          <a:p>
            <a:pPr algn="just"/>
            <a:r>
              <a:rPr lang="es-MX" sz="2600" dirty="0"/>
              <a:t>Subsistema de egresos</a:t>
            </a:r>
          </a:p>
          <a:p>
            <a:pPr algn="just"/>
            <a:r>
              <a:rPr lang="es-MX" sz="2600" dirty="0"/>
              <a:t>Subsistema de fondos federales</a:t>
            </a:r>
          </a:p>
          <a:p>
            <a:pPr algn="just"/>
            <a:r>
              <a:rPr lang="es-MX" sz="2600" dirty="0"/>
              <a:t>Subsistema paraestatal.</a:t>
            </a:r>
          </a:p>
          <a:p>
            <a:pPr marL="0" indent="0" algn="just">
              <a:buNone/>
            </a:pPr>
            <a:r>
              <a:rPr lang="es-MX" sz="2600" dirty="0"/>
              <a:t>La estructura descentraliza la contabilidad y asigna a </a:t>
            </a:r>
            <a:r>
              <a:rPr lang="es-MX" sz="2600" dirty="0" smtClean="0"/>
              <a:t>                                  cada </a:t>
            </a:r>
            <a:r>
              <a:rPr lang="es-MX" sz="2600" dirty="0"/>
              <a:t>entidad del gobierno federal la responsabilidad </a:t>
            </a:r>
            <a:r>
              <a:rPr lang="es-MX" sz="2600" dirty="0" smtClean="0"/>
              <a:t>de                             </a:t>
            </a:r>
            <a:r>
              <a:rPr lang="es-MX" sz="2600" dirty="0"/>
              <a:t>llevar su propia contabilidad.</a:t>
            </a:r>
          </a:p>
          <a:p>
            <a:pPr marL="0" indent="0">
              <a:buNone/>
            </a:pPr>
            <a:endParaRPr lang="es-MX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3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Por su parte, los procedimientos específicos de registro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contable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 cada subsistema permiten generar información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en 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forma congruente, confiable, oportuna y veraz en el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ámbito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institucional y consolidada a los niveles sectorial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,       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regional y global para integrar la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Cuenta de Hacienda Pública Federal.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8" y="2276872"/>
            <a:ext cx="7344816" cy="35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5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Referencias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000" dirty="0" smtClean="0">
                <a:latin typeface="Arial" pitchFamily="34" charset="0"/>
                <a:cs typeface="Arial" pitchFamily="34" charset="0"/>
              </a:rPr>
              <a:t>-Castro, V. R, (1997), </a:t>
            </a:r>
            <a:r>
              <a:rPr lang="es-ES" sz="3000" i="1" dirty="0" smtClean="0">
                <a:latin typeface="Arial" pitchFamily="34" charset="0"/>
                <a:cs typeface="Arial" pitchFamily="34" charset="0"/>
              </a:rPr>
              <a:t>Contabilidad gubernamental. Federal, estatal, municipal, </a:t>
            </a:r>
            <a:r>
              <a:rPr lang="es-ES" sz="3000" dirty="0" smtClean="0">
                <a:latin typeface="Arial" pitchFamily="34" charset="0"/>
                <a:cs typeface="Arial" pitchFamily="34" charset="0"/>
              </a:rPr>
              <a:t>IMCP, 2ª edición, México, p.67</a:t>
            </a:r>
          </a:p>
          <a:p>
            <a:pPr marL="0" indent="0">
              <a:buNone/>
            </a:pPr>
            <a:r>
              <a:rPr lang="es-ES" sz="3000" dirty="0" smtClean="0">
                <a:latin typeface="Arial" pitchFamily="34" charset="0"/>
                <a:cs typeface="Arial" pitchFamily="34" charset="0"/>
              </a:rPr>
              <a:t>-Cárdenas &amp; Nápoles, R. A. (2008), </a:t>
            </a:r>
            <a:r>
              <a:rPr lang="es-ES" sz="3000" i="1" dirty="0" smtClean="0">
                <a:latin typeface="Arial" pitchFamily="34" charset="0"/>
                <a:cs typeface="Arial" pitchFamily="34" charset="0"/>
              </a:rPr>
              <a:t>Presupuestos. Teoría y práctica, </a:t>
            </a:r>
            <a:r>
              <a:rPr lang="es-ES" sz="3000" dirty="0" smtClean="0">
                <a:latin typeface="Arial" pitchFamily="34" charset="0"/>
                <a:cs typeface="Arial" pitchFamily="34" charset="0"/>
              </a:rPr>
              <a:t>McGraw-Hill Interamericana, 2ª </a:t>
            </a:r>
            <a:r>
              <a:rPr lang="es-ES" sz="3000" dirty="0" err="1" smtClean="0">
                <a:latin typeface="Arial" pitchFamily="34" charset="0"/>
                <a:cs typeface="Arial" pitchFamily="34" charset="0"/>
              </a:rPr>
              <a:t>edicíón</a:t>
            </a:r>
            <a:r>
              <a:rPr lang="es-ES" sz="3000" dirty="0" smtClean="0">
                <a:latin typeface="Arial" pitchFamily="34" charset="0"/>
                <a:cs typeface="Arial" pitchFamily="34" charset="0"/>
              </a:rPr>
              <a:t>, México, p. 101-104 </a:t>
            </a:r>
            <a:endParaRPr lang="es-MX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3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Presupuestos por Programas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Actividades 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000" b="1" dirty="0">
                <a:latin typeface="Arial" pitchFamily="34" charset="0"/>
                <a:cs typeface="Arial" pitchFamily="34" charset="0"/>
              </a:rPr>
              <a:t>Resumen</a:t>
            </a:r>
          </a:p>
          <a:p>
            <a:pPr marL="0" indent="0" algn="just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La División Fiscal de las Naciones Unidas, ha                               sugerido que es un sistema en que se                                              presenta particular atención a las cosas que un                                   gobierno se propone hacer y a las que                                         adquiere para ese fin, tales como servicios personales,           provisiones, equipos, medios de transporte, etcétera.</a:t>
            </a:r>
          </a:p>
          <a:p>
            <a:pPr marL="0" indent="0" algn="just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Es un medio para orientar y controlar                                                      el cumplimiento de trámites, permisos expedidos y cualesquiera         de las demás acciones que debe cumplir.</a:t>
            </a:r>
          </a:p>
          <a:p>
            <a:pPr marL="0" indent="0" algn="just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Keywords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programas, actividades, gobierno.</a:t>
            </a:r>
          </a:p>
          <a:p>
            <a:pPr marL="0" indent="0" algn="just">
              <a:buNone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MX" sz="3000" dirty="0">
              <a:latin typeface="Arial" pitchFamily="34" charset="0"/>
              <a:cs typeface="Arial" pitchFamily="34" charset="0"/>
            </a:endParaRPr>
          </a:p>
          <a:p>
            <a:endParaRPr lang="es-MX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Presupuestos por Programas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Actividades 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000" b="1" dirty="0" err="1" smtClean="0">
                <a:latin typeface="Arial" pitchFamily="34" charset="0"/>
                <a:cs typeface="Arial" pitchFamily="34" charset="0"/>
              </a:rPr>
              <a:t>Abstract</a:t>
            </a:r>
            <a:endParaRPr lang="es-MX" sz="30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Fiscal Division of the United Nations, has suggested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that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it is a system in which particular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                 attention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the things that a government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intends                              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do and acquiring for that purpose, such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                    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personal services, supplies, equipment, transportation occurs, etc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s-MX" sz="3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It is a means to guide and monitor compliance procedures issued permits and any other actions to be met.</a:t>
            </a: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Keywords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programs, activities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government.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Presupuestos por Programas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Actividades 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000" b="1" dirty="0" smtClean="0">
                <a:latin typeface="Arial" pitchFamily="34" charset="0"/>
                <a:cs typeface="Arial" pitchFamily="34" charset="0"/>
              </a:rPr>
              <a:t>Contenido</a:t>
            </a:r>
            <a:endParaRPr lang="es-MX" sz="3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Definición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000" b="1" dirty="0">
                <a:latin typeface="Arial" pitchFamily="34" charset="0"/>
                <a:cs typeface="Arial" pitchFamily="34" charset="0"/>
                <a:hlinkClick r:id="rId4" action="ppaction://hlinksldjump"/>
              </a:rPr>
              <a:t>La división fiscal de las naciones </a:t>
            </a:r>
            <a:r>
              <a:rPr lang="es-MX" sz="2000" b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unidas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Estructura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Categorías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Catálogo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latin typeface="Arial" pitchFamily="34" charset="0"/>
                <a:cs typeface="Arial" pitchFamily="34" charset="0"/>
                <a:hlinkClick r:id="rId8" action="ppaction://hlinksldjump"/>
              </a:rPr>
              <a:t>Estructura por Subsistemas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latin typeface="Arial" pitchFamily="34" charset="0"/>
                <a:cs typeface="Arial" pitchFamily="34" charset="0"/>
                <a:hlinkClick r:id="rId9" action="ppaction://hlinksldjump"/>
              </a:rPr>
              <a:t>Referencias bibliográficas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ES" sz="4000" b="1" dirty="0" smtClean="0">
                <a:latin typeface="Arial" pitchFamily="34" charset="0"/>
                <a:cs typeface="Arial" pitchFamily="34" charset="0"/>
              </a:rPr>
              <a:t>Definición</a:t>
            </a:r>
            <a:endParaRPr lang="es-MX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Esta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herramienta es un conjunto de procedimientos que, sistemáticamente ordenados en forma de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proyectos, actividades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, obras y trabajos a efectuar, señalan objetivos y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costos                      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 ejecución, racionalizan el gasto público y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mejoran                             la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selección de actividades de un gobierno.</a:t>
            </a:r>
          </a:p>
          <a:p>
            <a:pPr marL="0" indent="0" algn="just">
              <a:buNone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Cumple con el propósito de combinar los recursos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disponibles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en el futuro inmediato con las metas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     a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corto plazo, pero también incluyen objetivos de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largo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y mediano plazo.</a:t>
            </a:r>
          </a:p>
          <a:p>
            <a:pPr marL="0" indent="0" algn="just">
              <a:buNone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ES UN INSTRUMENTO QUE GENERALMENTE SE APLICA EN LAS ENTIDADES GUBERNAMENTALES Y EN EL PROPIO GOBIERNO.</a:t>
            </a:r>
          </a:p>
          <a:p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59228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La división fiscal de las naciones unidas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Sugieren que el Presupuesto por Programas y Actividades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es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un sistema en que se presenta particular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          atención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a las cosas que un gobierno se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       propone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hacer y también a las cosas que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      adquiere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para ese fin, tales como servicios personales,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provisiones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, equipos, medios de transporte, etc. </a:t>
            </a: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un medio para orientar y controlar el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  cumplimiento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 trámites, permisos expedidos y cualesquiera de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las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demás acciones que debe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cumplir.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7" r="3292" b="27904"/>
          <a:stretch/>
        </p:blipFill>
        <p:spPr bwMode="auto">
          <a:xfrm>
            <a:off x="5004048" y="4241150"/>
            <a:ext cx="2592288" cy="143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7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ES" sz="4000" b="1" dirty="0" smtClean="0">
                <a:latin typeface="Arial" pitchFamily="34" charset="0"/>
                <a:cs typeface="Arial" pitchFamily="34" charset="0"/>
              </a:rPr>
              <a:t>Estructura</a:t>
            </a:r>
            <a:endParaRPr lang="es-MX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El presupuesto por programas se estructura de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acuerdo       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con los requerimientos del Plan de Desarrollo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y                       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se da a conocer por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medio del </a:t>
            </a: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Catálogo                                      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General de Actividades del Gobierno Federal,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el cual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se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imprime cada año de acuerdo con el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 Presupuesto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 Egresos de la Federación, el cual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enmarca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el ámbito y naturaleza de sus atribuciones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y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funciones con carácter general, que implica la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coparticipación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 varias instituciones públicas de diversos sectores.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37112"/>
            <a:ext cx="453650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2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 smtClean="0">
                <a:latin typeface="Arial" pitchFamily="34" charset="0"/>
                <a:cs typeface="Arial" pitchFamily="34" charset="0"/>
              </a:rPr>
              <a:t>Categorías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El sistema presupuestal está formado por diversas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categorías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entre las que se distribuyen los fondos públicos.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     Dentro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 éstas se encuentran:</a:t>
            </a: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Función: Esto significa que la actividad principal que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se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desempeña, enmarca un conjunto de gastos cuya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finalidad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a corto plazo es proporcionar un servicio público.</a:t>
            </a:r>
          </a:p>
          <a:p>
            <a:pPr algn="just"/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Subfunción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: Es el instrumento destinado a cumplir una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función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; es decir, un conjunto de acciones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que                             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realizan los sectores administrativos encargados de especificar la forma en que se asignan los recursos anuales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    y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se determinan las metas y los responsables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     de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su ejecución.</a:t>
            </a:r>
          </a:p>
          <a:p>
            <a:pPr marL="0" indent="0">
              <a:buNone/>
            </a:pPr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23" y="12312"/>
            <a:ext cx="2313607" cy="124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9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Subprograma: Es una segmentación del programa, en donde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se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establecen objetivos, metas, recursos y responsables para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su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ejecución. Su finalidad es facilitar la ejecución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y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el control de acciones homogéneas.</a:t>
            </a: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Actividad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: Es el conjunto de acciones realizadas por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las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dependencias administrativas integradas por la Presidencia de la República, las secretarías de Estado, los departamentos administrativos que determine el titular del Ejecutivo Federal,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la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Procuraduría General de la República y los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poderes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Legislativo y Judicial. Se divide a su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                                     vez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en central y paraestatal.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7502"/>
            <a:ext cx="2736304" cy="197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5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1158</Words>
  <Application>Microsoft Office PowerPoint</Application>
  <PresentationFormat>Presentación en pantalla (4:3)</PresentationFormat>
  <Paragraphs>86</Paragraphs>
  <Slides>17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1_Tema de Office</vt:lpstr>
      <vt:lpstr>PRESUPUESTOS POR PROGRAMAS Y ACTIVIDADES</vt:lpstr>
      <vt:lpstr>Presupuestos por Programas y Actividades </vt:lpstr>
      <vt:lpstr>Presupuestos por Programas y Actividades </vt:lpstr>
      <vt:lpstr>Presupuestos por Programas y Actividades </vt:lpstr>
      <vt:lpstr>Definición</vt:lpstr>
      <vt:lpstr>La división fiscal de las naciones unidas</vt:lpstr>
      <vt:lpstr>Estructura</vt:lpstr>
      <vt:lpstr>Categorías</vt:lpstr>
      <vt:lpstr>Presentación de PowerPoint</vt:lpstr>
      <vt:lpstr>Presentación de PowerPoint</vt:lpstr>
      <vt:lpstr>Presentación de PowerPoint</vt:lpstr>
      <vt:lpstr>Catálogo</vt:lpstr>
      <vt:lpstr>Presentación de PowerPoint</vt:lpstr>
      <vt:lpstr>Los   grupos   se   dividen sucesivamente en   funciones, subfunciones,           programas    y     por    último     en     subprogramas,     lo     cual     es considerado en categorías programáticas.   Ejemplo:   Grupo II Orientación general de la economía   Función 04 Planeación económica y social     Subfunción 01 Administración.       Programa C2 Administración interna.         Subprograma 01 Definición, conducción y coordinación de las políticas agropecuarias, forestal, agraria.           02 Operación en entidades normativas</vt:lpstr>
      <vt:lpstr>Estructura por Subsistemas</vt:lpstr>
      <vt:lpstr>Presentación de PowerPoint</vt:lpstr>
      <vt:lpstr>Referencias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www.intercambiosvirtuales.org</cp:lastModifiedBy>
  <cp:revision>56</cp:revision>
  <dcterms:created xsi:type="dcterms:W3CDTF">2012-12-04T21:22:09Z</dcterms:created>
  <dcterms:modified xsi:type="dcterms:W3CDTF">2015-10-27T22:46:32Z</dcterms:modified>
</cp:coreProperties>
</file>